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8182" y="802299"/>
            <a:ext cx="5536652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182" y="3531205"/>
            <a:ext cx="553665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8181" y="329308"/>
            <a:ext cx="3004429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16514" y="798973"/>
            <a:ext cx="0" cy="254475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81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0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881269"/>
            <a:ext cx="1103027" cy="457759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5413" y="881269"/>
            <a:ext cx="5209173" cy="45775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918028" y="719273"/>
            <a:ext cx="1096806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48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1" y="1756130"/>
            <a:ext cx="5525081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2" y="3806196"/>
            <a:ext cx="5525081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2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890"/>
            <a:ext cx="6479421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412" y="2013936"/>
            <a:ext cx="3079690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143" y="2013936"/>
            <a:ext cx="3079690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164"/>
            <a:ext cx="6479422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9550"/>
            <a:ext cx="3079690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5413" y="2824270"/>
            <a:ext cx="3079690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5142" y="2023004"/>
            <a:ext cx="3079691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5142" y="2821491"/>
            <a:ext cx="3079691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7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356" y="798973"/>
            <a:ext cx="2329635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3" y="3205492"/>
            <a:ext cx="2330998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4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201" y="1129513"/>
            <a:ext cx="3152882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2" y="3145992"/>
            <a:ext cx="3148365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5412" y="5469857"/>
            <a:ext cx="3153672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6252" y="318641"/>
            <a:ext cx="3152831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7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147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873" b="-2873"/>
          <a:stretch/>
        </p:blipFill>
        <p:spPr>
          <a:xfrm>
            <a:off x="0" y="6163056"/>
            <a:ext cx="9144000" cy="7155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5413" y="804520"/>
            <a:ext cx="6479421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5733"/>
            <a:ext cx="647942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5413" y="329308"/>
            <a:ext cx="394208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7127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26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4208207" y="5882"/>
            <a:ext cx="4572000" cy="2541431"/>
          </a:xfrm>
        </p:spPr>
        <p:txBody>
          <a:bodyPr>
            <a:normAutofit/>
          </a:bodyPr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Ethical, Legal, and Social </a:t>
            </a: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Issues</a:t>
            </a: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ICT</a:t>
            </a:r>
            <a:endParaRPr lang="en-US" sz="4400" dirty="0"/>
          </a:p>
        </p:txBody>
      </p:sp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4413" cy="6430297"/>
          </a:xfrm>
          <a:prstGeom prst="rect">
            <a:avLst/>
          </a:prstGeom>
        </p:spPr>
      </p:pic>
      <p:sp>
        <p:nvSpPr>
          <p:cNvPr id="1048588" name="Text 1"/>
          <p:cNvSpPr/>
          <p:nvPr/>
        </p:nvSpPr>
        <p:spPr>
          <a:xfrm>
            <a:off x="4267200" y="2910721"/>
            <a:ext cx="4572000" cy="2251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ethical, legal, and social dimensions of ICT. Rapid ICT advancements present intricate challenges. We will examine these issues, analyze their implications, and promote responsible digital citizenship.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of Automation on Jobs</a:t>
            </a: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Automation can enhance efficiency but may also displace jobs. Ethical use of automation ensures a balance between innovation and employment.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Legal Frameworks</a:t>
            </a:r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Various legal frameworks govern ICT to ensure user safety, data protection, and ethical usage.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Protection Laws (GDPR &amp; CCPA)</a:t>
            </a:r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Laws like GDPR and CCPA safeguard user data and regulate how organizations manage personal information.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4572000" y="1491115"/>
            <a:ext cx="4263503" cy="1049235"/>
          </a:xfrm>
        </p:spPr>
        <p:txBody>
          <a:bodyPr/>
          <a:lstStyle/>
          <a:p>
            <a:r>
              <a:rPr dirty="0"/>
              <a:t>Cybercrime and Hacking Laws</a:t>
            </a:r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4514126" y="2660152"/>
            <a:ext cx="4379250" cy="1537695"/>
          </a:xfrm>
        </p:spPr>
        <p:txBody>
          <a:bodyPr/>
          <a:lstStyle/>
          <a:p>
            <a:r>
              <a:rPr dirty="0"/>
              <a:t>Cybercrime laws address hacking, phishing, and other malicious activities to protect users and organizations.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53A2464-BAA2-35FE-85F4-F5B025C6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4" y="445386"/>
            <a:ext cx="4012879" cy="60193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Intellectual Property Rights (IPR)</a:t>
            </a:r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Legal protection of digital content and software ensures fair usage and prevents unauthorized duplication.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E-Commerce and Electronic Contracts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Legal regulations govern online transactions and digital agreements to ensure transparency and security.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4880499" y="1036014"/>
            <a:ext cx="3592172" cy="1049235"/>
          </a:xfrm>
        </p:spPr>
        <p:txBody>
          <a:bodyPr/>
          <a:lstStyle/>
          <a:p>
            <a:r>
              <a:rPr dirty="0"/>
              <a:t>Digital Addiction and Mental Health</a:t>
            </a: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>
          <a:xfrm>
            <a:off x="4984671" y="2351396"/>
            <a:ext cx="3835238" cy="1711315"/>
          </a:xfrm>
        </p:spPr>
        <p:txBody>
          <a:bodyPr/>
          <a:lstStyle/>
          <a:p>
            <a:r>
              <a:rPr dirty="0"/>
              <a:t>Excessive screen time and dependency on digital platforms can impact mental health and well-being.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9BC7E9-E362-8064-CE28-1CED4DDC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4" y="330240"/>
            <a:ext cx="4143736" cy="62156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Cyberbullying and Online Harassment</a:t>
            </a: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Harassment and bullying through digital platforms can harm individuals emotionally and psychologically.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Misinformation and Fake News</a:t>
            </a:r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spread of false information online can influence public perception and decision-making.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Social Relationships</a:t>
            </a:r>
          </a:p>
        </p:txBody>
      </p:sp>
      <p:sp>
        <p:nvSpPr>
          <p:cNvPr id="1048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ICT has transformed communication but may also lead to a decline in face-to-face interactions.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>
          <a:xfrm>
            <a:off x="1535413" y="560439"/>
            <a:ext cx="4953876" cy="1455295"/>
          </a:xfrm>
        </p:spPr>
        <p:txBody>
          <a:bodyPr>
            <a:normAutofit fontScale="90000"/>
          </a:bodyPr>
          <a:lstStyle/>
          <a:p>
            <a:r>
              <a:rPr lang="en-US" dirty="0"/>
              <a:t>Samarth </a:t>
            </a:r>
            <a:r>
              <a:rPr lang="en-US" dirty="0" err="1"/>
              <a:t>Shikshanshashtra</a:t>
            </a:r>
            <a:r>
              <a:rPr lang="en-US" dirty="0"/>
              <a:t> Mahavidyalaya </a:t>
            </a:r>
            <a:r>
              <a:rPr lang="en-US" dirty="0" err="1"/>
              <a:t>Satpur</a:t>
            </a:r>
            <a:r>
              <a:rPr lang="en-US" dirty="0"/>
              <a:t>, Nashik</a:t>
            </a:r>
            <a:endParaRPr dirty="0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>
          <a:xfrm>
            <a:off x="1535413" y="2015734"/>
            <a:ext cx="6479421" cy="2664422"/>
          </a:xfrm>
        </p:spPr>
        <p:txBody>
          <a:bodyPr/>
          <a:lstStyle/>
          <a:p>
            <a:r>
              <a:rPr lang="en-US" dirty="0"/>
              <a:t>Name : Aditi Sadashiv Thombare </a:t>
            </a:r>
          </a:p>
          <a:p>
            <a:r>
              <a:rPr lang="en-US" dirty="0"/>
              <a:t>Roll No : 94</a:t>
            </a:r>
          </a:p>
          <a:p>
            <a:r>
              <a:rPr lang="en-US" dirty="0"/>
              <a:t>Guide : Prof. Sachin Marathe Sir</a:t>
            </a:r>
          </a:p>
          <a:p>
            <a:r>
              <a:rPr lang="en-US" dirty="0"/>
              <a:t>Method : Science, Mathematics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B2D58-E3C4-161C-80E2-3E418057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55"/>
          <a:stretch/>
        </p:blipFill>
        <p:spPr>
          <a:xfrm>
            <a:off x="6489289" y="560439"/>
            <a:ext cx="2026745" cy="21142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Remote Work and Work-Life Balance</a:t>
            </a:r>
          </a:p>
        </p:txBody>
      </p:sp>
      <p:sp>
        <p:nvSpPr>
          <p:cNvPr id="10486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While remote work provides flexibility, it can also blur boundaries between work and personal life.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Study: Facebook and Cambridge Analytica</a:t>
            </a: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Facebook-Cambridge Analytica scandal highlighted data privacy concerns and led to global discussions on user data protection.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Study: AI Bias in Hiring Systems</a:t>
            </a:r>
          </a:p>
        </p:txBody>
      </p:sp>
      <p:sp>
        <p:nvSpPr>
          <p:cNvPr id="10486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AI-based hiring systems have shown biases against certain demographics, emphasizing the need for ethical AI practices.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Study: WannaCry Ransomware Attack</a:t>
            </a:r>
          </a:p>
        </p:txBody>
      </p:sp>
      <p:sp>
        <p:nvSpPr>
          <p:cNvPr id="1048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WannaCry ransomware attack affected thousands of systems globally, raising concerns about cybersecurity preparedness.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Study: Google and Right to Be Forgotten</a:t>
            </a:r>
          </a:p>
        </p:txBody>
      </p:sp>
      <p:sp>
        <p:nvSpPr>
          <p:cNvPr id="10486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Google’s compliance with the Right to Be Forgotten in the EU showcases the importance of balancing privacy and information access.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Study: TikTok and Data Privacy Concerns</a:t>
            </a:r>
          </a:p>
        </p:txBody>
      </p:sp>
      <p:sp>
        <p:nvSpPr>
          <p:cNvPr id="10486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TikTok has faced scrutiny over its data collection practices, highlighting the need for stronger data privacy regulations.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Ethical Implications of Emerging Technologies</a:t>
            </a:r>
          </a:p>
        </p:txBody>
      </p:sp>
      <p:sp>
        <p:nvSpPr>
          <p:cNvPr id="10486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Emerging technologies like AI, blockchain, and IoT bring new ethical considerations that need proactive attention.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Strengthening Cybersecurity Measures</a:t>
            </a:r>
          </a:p>
        </p:txBody>
      </p:sp>
      <p:sp>
        <p:nvSpPr>
          <p:cNvPr id="1048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Improving cybersecurity infrastructure and regulations can mitigate potential threats.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Addressing AI and Algorithmic Bias</a:t>
            </a:r>
          </a:p>
        </p:txBody>
      </p:sp>
      <p:sp>
        <p:nvSpPr>
          <p:cNvPr id="10486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Ensuring fairness and accountability in AI decision-making can build trust and inclusivity.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Promoting Digital Literacy and Media Awareness</a:t>
            </a:r>
          </a:p>
        </p:txBody>
      </p:sp>
      <p:sp>
        <p:nvSpPr>
          <p:cNvPr id="10486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Educating users on digital literacy helps prevent the spread of misinformation and enhances responsible technology usage.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6B25-C51D-9DBB-D5E9-42C7E9D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>
            <a:extLst>
              <a:ext uri="{FF2B5EF4-FFF2-40B4-BE49-F238E27FC236}">
                <a16:creationId xmlns:a16="http://schemas.microsoft.com/office/drawing/2014/main" id="{BA878885-75D4-6C2A-B3BA-BDD0A8BC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ICT</a:t>
            </a:r>
          </a:p>
        </p:txBody>
      </p:sp>
      <p:sp>
        <p:nvSpPr>
          <p:cNvPr id="1048595" name="Content Placeholder 2">
            <a:extLst>
              <a:ext uri="{FF2B5EF4-FFF2-40B4-BE49-F238E27FC236}">
                <a16:creationId xmlns:a16="http://schemas.microsoft.com/office/drawing/2014/main" id="{AB773F10-3CA5-7623-AD04-2A6312D29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ICT (Information and Communication Technology) combines telecommunications, computing, and digital technology to facilitate information processing, communication, and data exchange.</a:t>
            </a:r>
          </a:p>
        </p:txBody>
      </p:sp>
    </p:spTree>
    <p:extLst>
      <p:ext uri="{BB962C8B-B14F-4D97-AF65-F5344CB8AC3E}">
        <p14:creationId xmlns:p14="http://schemas.microsoft.com/office/powerpoint/2010/main" val="404617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Collaborative Governance for ICT Regulation</a:t>
            </a:r>
          </a:p>
        </p:txBody>
      </p:sp>
      <p:sp>
        <p:nvSpPr>
          <p:cNvPr id="104864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Governments, corporations, and civil society must collaborate to establish global standards for ethical ICT governance.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and Call to Action</a:t>
            </a:r>
          </a:p>
        </p:txBody>
      </p:sp>
      <p:sp>
        <p:nvSpPr>
          <p:cNvPr id="1048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Addressing ethical, legal, and social issues in ICT requires vigilance, collaboration, and proactive governance. Let us work towards a safer, inclusive, and accountable digital future.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Importance of Ethics, Law, and Society in ICT</a:t>
            </a:r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ICT affects various aspects of life. Ethical use, legal compliance, and addressing societal impacts are crucial to prevent misuse and ensure positive outcomes.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Evolution of ICT and Emerging Concerns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As ICT evolves, new ethical, legal, and social challenges emerge. Addressing these concerns is vital to maintaining trust and fairness in the digital landscape.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Privacy and Data Security</a:t>
            </a: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 breaches and unauthorized access raise serious concerns about user privacy. Ethical data handling practices are essential to protect user information.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Artificial Intelligence and Bias</a:t>
            </a:r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algorithms can unintentionally perpetuate biases. Ethical AI development ensures fairness, transparency, and accountability.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Digital Divide and Accessibility</a:t>
            </a: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Unequal access to digital resources exacerbates social inequalities. Bridging the digital divide promotes inclusivity and equal opportunity.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4572000" y="1315668"/>
            <a:ext cx="4587594" cy="1049235"/>
          </a:xfrm>
        </p:spPr>
        <p:txBody>
          <a:bodyPr/>
          <a:lstStyle/>
          <a:p>
            <a:r>
              <a:rPr dirty="0"/>
              <a:t>Intellectual Property and Copyright</a:t>
            </a: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4572000" y="2604303"/>
            <a:ext cx="4228779" cy="1294626"/>
          </a:xfrm>
        </p:spPr>
        <p:txBody>
          <a:bodyPr>
            <a:normAutofit/>
          </a:bodyPr>
          <a:lstStyle/>
          <a:p>
            <a:r>
              <a:rPr dirty="0"/>
              <a:t>Respecting intellectual property rights safeguards creativity and innovation in the digital sphere.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A2A6D59-B5A6-F9FE-0645-BA74DDF9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267193"/>
            <a:ext cx="4097437" cy="6323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</TotalTime>
  <Words>758</Words>
  <Application>Microsoft Office PowerPoint</Application>
  <PresentationFormat>On-screen Show (4:3)</PresentationFormat>
  <Paragraphs>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Barlow Bold</vt:lpstr>
      <vt:lpstr>Calibri</vt:lpstr>
      <vt:lpstr>Montserrat</vt:lpstr>
      <vt:lpstr>Palatino Linotype</vt:lpstr>
      <vt:lpstr>Gallery</vt:lpstr>
      <vt:lpstr>Ethical, Legal, and Social Issues in ICT</vt:lpstr>
      <vt:lpstr>Samarth Shikshanshashtra Mahavidyalaya Satpur, Nashik</vt:lpstr>
      <vt:lpstr>Introduction to ICT</vt:lpstr>
      <vt:lpstr>Importance of Ethics, Law, and Society in ICT</vt:lpstr>
      <vt:lpstr>Evolution of ICT and Emerging Concerns</vt:lpstr>
      <vt:lpstr>Privacy and Data Security</vt:lpstr>
      <vt:lpstr>Artificial Intelligence and Bias</vt:lpstr>
      <vt:lpstr>Digital Divide and Accessibility</vt:lpstr>
      <vt:lpstr>Intellectual Property and Copyright</vt:lpstr>
      <vt:lpstr>Impact of Automation on Jobs</vt:lpstr>
      <vt:lpstr>Overview of Legal Frameworks</vt:lpstr>
      <vt:lpstr>Data Protection Laws (GDPR &amp; CCPA)</vt:lpstr>
      <vt:lpstr>Cybercrime and Hacking Laws</vt:lpstr>
      <vt:lpstr>Intellectual Property Rights (IPR)</vt:lpstr>
      <vt:lpstr>E-Commerce and Electronic Contracts</vt:lpstr>
      <vt:lpstr>Digital Addiction and Mental Health</vt:lpstr>
      <vt:lpstr>Cyberbullying and Online Harassment</vt:lpstr>
      <vt:lpstr>Misinformation and Fake News</vt:lpstr>
      <vt:lpstr>Impact on Social Relationships</vt:lpstr>
      <vt:lpstr>Remote Work and Work-Life Balance</vt:lpstr>
      <vt:lpstr>Case Study: Facebook and Cambridge Analytica</vt:lpstr>
      <vt:lpstr>Case Study: AI Bias in Hiring Systems</vt:lpstr>
      <vt:lpstr>Case Study: WannaCry Ransomware Attack</vt:lpstr>
      <vt:lpstr>Case Study: Google and Right to Be Forgotten</vt:lpstr>
      <vt:lpstr>Case Study: TikTok and Data Privacy Concerns</vt:lpstr>
      <vt:lpstr>Ethical Implications of Emerging Technologies</vt:lpstr>
      <vt:lpstr>Strengthening Cybersecurity Measures</vt:lpstr>
      <vt:lpstr>Addressing AI and Algorithmic Bias</vt:lpstr>
      <vt:lpstr>Promoting Digital Literacy and Media Awareness</vt:lpstr>
      <vt:lpstr>Collaborative Governance for ICT Regulation</vt:lpstr>
      <vt:lpstr>Summary and Call to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Ashwini Chavan</cp:lastModifiedBy>
  <cp:revision>4</cp:revision>
  <dcterms:created xsi:type="dcterms:W3CDTF">2013-01-26T22:14:16Z</dcterms:created>
  <dcterms:modified xsi:type="dcterms:W3CDTF">2025-03-31T08:16:17Z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cb0f226535ed421e8b3c328d42def760</vt:lpwstr>
  </property>
</Properties>
</file>